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919" r:id="rId3"/>
    <p:sldId id="1019" r:id="rId4"/>
    <p:sldId id="946" r:id="rId5"/>
    <p:sldId id="949" r:id="rId6"/>
    <p:sldId id="982" r:id="rId7"/>
    <p:sldId id="1033" r:id="rId8"/>
    <p:sldId id="1034" r:id="rId9"/>
    <p:sldId id="1035" r:id="rId10"/>
    <p:sldId id="1041" r:id="rId11"/>
    <p:sldId id="1036" r:id="rId12"/>
    <p:sldId id="1026" r:id="rId13"/>
    <p:sldId id="1037" r:id="rId14"/>
    <p:sldId id="1038" r:id="rId15"/>
    <p:sldId id="1039" r:id="rId16"/>
    <p:sldId id="1040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D5"/>
    <a:srgbClr val="FFF6DD"/>
    <a:srgbClr val="163856"/>
    <a:srgbClr val="FFF2CC"/>
    <a:srgbClr val="1F4E79"/>
    <a:srgbClr val="0B1C2B"/>
    <a:srgbClr val="ADB9CA"/>
    <a:srgbClr val="F2F2F2"/>
    <a:srgbClr val="FFFFFF"/>
    <a:srgbClr val="A9D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42" autoAdjust="0"/>
    <p:restoredTop sz="94660"/>
  </p:normalViewPr>
  <p:slideViewPr>
    <p:cSldViewPr snapToGrid="0">
      <p:cViewPr>
        <p:scale>
          <a:sx n="40" d="100"/>
          <a:sy n="40" d="100"/>
        </p:scale>
        <p:origin x="-288" y="-8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04/09/2015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25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643" y="889906"/>
            <a:ext cx="8735786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 que a </a:t>
            </a:r>
            <a:r>
              <a:rPr lang="pt-BR" sz="6500" dirty="0" smtClean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Fé</a:t>
            </a:r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centrada </a:t>
            </a:r>
            <a:r>
              <a:rPr lang="pt-BR" sz="7500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em Cristo</a:t>
            </a:r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produz em seus </a:t>
            </a:r>
            <a:r>
              <a:rPr lang="pt-BR" sz="6500" dirty="0" smtClean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discípulos</a:t>
            </a:r>
            <a:r>
              <a:rPr lang="pt-BR" sz="55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pt-BR" sz="55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94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25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  <p:sp>
        <p:nvSpPr>
          <p:cNvPr id="7" name="Rectangle 6"/>
          <p:cNvSpPr/>
          <p:nvPr/>
        </p:nvSpPr>
        <p:spPr>
          <a:xfrm>
            <a:off x="-10780" y="1766822"/>
            <a:ext cx="9144000" cy="330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1 – Grande compaixão - </a:t>
            </a:r>
            <a:r>
              <a:rPr lang="pt-BR" sz="2800" b="1" dirty="0" smtClean="0">
                <a:solidFill>
                  <a:srgbClr val="C00000"/>
                </a:solidFill>
              </a:rPr>
              <a:t>4.1-6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0780" y="2130427"/>
            <a:ext cx="9144000" cy="330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2 – Quebra de preconceitos - </a:t>
            </a:r>
            <a:r>
              <a:rPr lang="pt-BR" sz="2800" b="1" dirty="0" smtClean="0">
                <a:solidFill>
                  <a:srgbClr val="C00000"/>
                </a:solidFill>
              </a:rPr>
              <a:t>4.7-9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-10780" y="2494032"/>
            <a:ext cx="9144000" cy="330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3 – Interesse exclusivo- </a:t>
            </a:r>
            <a:r>
              <a:rPr lang="pt-BR" sz="2800" b="1" dirty="0" smtClean="0">
                <a:solidFill>
                  <a:srgbClr val="C00000"/>
                </a:solidFill>
              </a:rPr>
              <a:t>4.10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-10780" y="2857637"/>
            <a:ext cx="9144000" cy="330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4 – Uma expectativa que não é terrena </a:t>
            </a:r>
            <a:r>
              <a:rPr lang="pt-BR" sz="2800" b="1" dirty="0" smtClean="0">
                <a:solidFill>
                  <a:srgbClr val="C00000"/>
                </a:solidFill>
              </a:rPr>
              <a:t>4.11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10" name="Rectangle 7"/>
          <p:cNvSpPr/>
          <p:nvPr/>
        </p:nvSpPr>
        <p:spPr>
          <a:xfrm>
            <a:off x="-10780" y="3240292"/>
            <a:ext cx="9144000" cy="464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5 – Uma esperança acima de uma boa vida social </a:t>
            </a:r>
            <a:r>
              <a:rPr lang="pt-BR" sz="2800" b="1" dirty="0" smtClean="0">
                <a:solidFill>
                  <a:srgbClr val="C00000"/>
                </a:solidFill>
              </a:rPr>
              <a:t>4.12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13" name="Rectangle 7"/>
          <p:cNvSpPr/>
          <p:nvPr/>
        </p:nvSpPr>
        <p:spPr>
          <a:xfrm>
            <a:off x="8270" y="3718577"/>
            <a:ext cx="9144000" cy="330654"/>
          </a:xfrm>
          <a:prstGeom prst="rect">
            <a:avLst/>
          </a:prstGeom>
          <a:solidFill>
            <a:srgbClr val="FFF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6 – Acalento para a alma - </a:t>
            </a:r>
            <a:r>
              <a:rPr lang="pt-BR" sz="2800" b="1" dirty="0" smtClean="0">
                <a:solidFill>
                  <a:srgbClr val="C00000"/>
                </a:solidFill>
              </a:rPr>
              <a:t>4.13-15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14" name="Rectangle 7"/>
          <p:cNvSpPr/>
          <p:nvPr/>
        </p:nvSpPr>
        <p:spPr>
          <a:xfrm>
            <a:off x="8270" y="4049231"/>
            <a:ext cx="9144000" cy="453705"/>
          </a:xfrm>
          <a:prstGeom prst="rect">
            <a:avLst/>
          </a:prstGeom>
          <a:solidFill>
            <a:srgbClr val="FFF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7 – </a:t>
            </a:r>
            <a:r>
              <a:rPr lang="pt-BR" sz="2800" b="1" dirty="0" err="1" smtClean="0">
                <a:solidFill>
                  <a:schemeClr val="tx1"/>
                </a:solidFill>
              </a:rPr>
              <a:t>Autoconfrontação</a:t>
            </a:r>
            <a:r>
              <a:rPr lang="pt-BR" sz="2800" b="1" dirty="0" smtClean="0">
                <a:solidFill>
                  <a:schemeClr val="tx1"/>
                </a:solidFill>
              </a:rPr>
              <a:t> - </a:t>
            </a:r>
            <a:r>
              <a:rPr lang="pt-BR" sz="2800" b="1" dirty="0" smtClean="0">
                <a:solidFill>
                  <a:srgbClr val="C00000"/>
                </a:solidFill>
              </a:rPr>
              <a:t>4.16-19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15" name="Rectangle 7"/>
          <p:cNvSpPr/>
          <p:nvPr/>
        </p:nvSpPr>
        <p:spPr>
          <a:xfrm>
            <a:off x="8270" y="4502936"/>
            <a:ext cx="9144000" cy="430171"/>
          </a:xfrm>
          <a:prstGeom prst="rect">
            <a:avLst/>
          </a:prstGeom>
          <a:solidFill>
            <a:srgbClr val="FFF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8 – Adoração verdadeira - </a:t>
            </a:r>
            <a:r>
              <a:rPr lang="pt-BR" sz="2800" b="1" dirty="0" smtClean="0">
                <a:solidFill>
                  <a:srgbClr val="C00000"/>
                </a:solidFill>
              </a:rPr>
              <a:t>4.20-24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16" name="Rectangle 7"/>
          <p:cNvSpPr/>
          <p:nvPr/>
        </p:nvSpPr>
        <p:spPr>
          <a:xfrm>
            <a:off x="8270" y="4889858"/>
            <a:ext cx="9144000" cy="830287"/>
          </a:xfrm>
          <a:prstGeom prst="rect">
            <a:avLst/>
          </a:prstGeom>
          <a:solidFill>
            <a:srgbClr val="FFF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9 – Fé exclusiva – reconhecimento do Messias </a:t>
            </a:r>
          </a:p>
          <a:p>
            <a:r>
              <a:rPr lang="pt-BR" sz="2800" b="1" dirty="0">
                <a:solidFill>
                  <a:schemeClr val="tx1"/>
                </a:solidFill>
              </a:rPr>
              <a:t> </a:t>
            </a:r>
            <a:r>
              <a:rPr lang="pt-BR" sz="2800" b="1" dirty="0" smtClean="0">
                <a:solidFill>
                  <a:schemeClr val="tx1"/>
                </a:solidFill>
              </a:rPr>
              <a:t>       </a:t>
            </a:r>
            <a:r>
              <a:rPr lang="pt-BR" sz="2800" b="1" dirty="0" smtClean="0">
                <a:solidFill>
                  <a:srgbClr val="C00000"/>
                </a:solidFill>
              </a:rPr>
              <a:t>4.25-26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8270" y="5714999"/>
            <a:ext cx="9144000" cy="830287"/>
          </a:xfrm>
          <a:prstGeom prst="rect">
            <a:avLst/>
          </a:prstGeom>
          <a:solidFill>
            <a:srgbClr val="FFF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 10 –  Nunca produz reações neutras, mas sempre cumpre seus propósitos </a:t>
            </a:r>
            <a:r>
              <a:rPr lang="pt-BR" sz="2800" b="1" dirty="0" smtClean="0">
                <a:solidFill>
                  <a:srgbClr val="C00000"/>
                </a:solidFill>
              </a:rPr>
              <a:t>4.27-30,39-41</a:t>
            </a:r>
            <a:r>
              <a:rPr lang="pt-BR" sz="2800" b="1" dirty="0" smtClean="0">
                <a:solidFill>
                  <a:schemeClr val="tx1"/>
                </a:solidFill>
              </a:rPr>
              <a:t>.</a:t>
            </a:r>
            <a:endParaRPr lang="pt-B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6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5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11" grpId="0" build="p"/>
      <p:bldP spid="9" grpId="0" build="p"/>
      <p:bldP spid="10" grpId="0" uiExpand="1" build="p"/>
      <p:bldP spid="13" grpId="0" uiExpand="1" build="p" animBg="1"/>
      <p:bldP spid="14" grpId="0" uiExpand="1" build="p" animBg="1"/>
      <p:bldP spid="15" grpId="0" uiExpand="1" build="p" animBg="1"/>
      <p:bldP spid="16" grpId="0" uiExpand="1" build="p" animBg="1"/>
      <p:bldP spid="17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25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9446" y="1136065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4.31-38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01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577669"/>
            <a:ext cx="9097537" cy="487825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Fé centrada em Cristo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produz </a:t>
            </a:r>
            <a:r>
              <a:rPr lang="pt-BR" sz="6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discípulos envolvidos numa semeadura frutífera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334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>
                <a:solidFill>
                  <a:schemeClr val="tx1"/>
                </a:solidFill>
              </a:rPr>
              <a:t> 1 – APRENDEM A PRIORIZAR A SACIEDADE NO EVANGELHO </a:t>
            </a:r>
            <a:r>
              <a:rPr lang="pt-BR" sz="3000" b="1" dirty="0">
                <a:solidFill>
                  <a:srgbClr val="FF0000"/>
                </a:solidFill>
              </a:rPr>
              <a:t>(31-34)</a:t>
            </a:r>
            <a:endParaRPr lang="pt-BR" sz="31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892576"/>
            <a:ext cx="9144000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90170"/>
            <a:r>
              <a:rPr lang="pt-BR" sz="2400" dirty="0" smtClean="0">
                <a:ea typeface="Calibri"/>
                <a:cs typeface="Georgia"/>
              </a:rPr>
              <a:t>Entrementes </a:t>
            </a:r>
            <a:r>
              <a:rPr lang="pt-BR" sz="2400" dirty="0">
                <a:ea typeface="Calibri"/>
                <a:cs typeface="Georgia"/>
              </a:rPr>
              <a:t>os seus discípulos lhe rogavam, dizendo: Rabi, come. </a:t>
            </a:r>
            <a:r>
              <a:rPr lang="pt-BR" sz="2400" b="1" dirty="0">
                <a:solidFill>
                  <a:srgbClr val="800000"/>
                </a:solidFill>
                <a:ea typeface="Calibri"/>
                <a:cs typeface="Georgia"/>
              </a:rPr>
              <a:t>32</a:t>
            </a:r>
            <a:r>
              <a:rPr lang="pt-BR" sz="2400" dirty="0">
                <a:ea typeface="Calibri"/>
                <a:cs typeface="Georgia"/>
              </a:rPr>
              <a:t>  Ele, porém, respondeu: Uma comida tenho para comer que vós não conheceis. </a:t>
            </a:r>
            <a:r>
              <a:rPr lang="pt-BR" sz="2400" dirty="0">
                <a:solidFill>
                  <a:srgbClr val="008080"/>
                </a:solidFill>
                <a:ea typeface="Calibri"/>
                <a:cs typeface="Georgia"/>
              </a:rPr>
              <a:t>33</a:t>
            </a:r>
            <a:r>
              <a:rPr lang="pt-BR" sz="2400" dirty="0">
                <a:ea typeface="Calibri"/>
                <a:cs typeface="Georgia"/>
              </a:rPr>
              <a:t>  Então os discípulos diziam uns aos outros: Acaso alguém lhe trouxe de comer? </a:t>
            </a:r>
            <a:r>
              <a:rPr lang="pt-BR" sz="2400" dirty="0">
                <a:solidFill>
                  <a:srgbClr val="008080"/>
                </a:solidFill>
                <a:ea typeface="Calibri"/>
                <a:cs typeface="Georgia"/>
              </a:rPr>
              <a:t>34</a:t>
            </a:r>
            <a:r>
              <a:rPr lang="pt-BR" sz="2400" dirty="0">
                <a:ea typeface="Calibri"/>
                <a:cs typeface="Georgia"/>
              </a:rPr>
              <a:t>  Disse-lhes Jesus: </a:t>
            </a:r>
            <a:r>
              <a:rPr lang="pt-BR" sz="2400" b="1" dirty="0">
                <a:ea typeface="Calibri"/>
                <a:cs typeface="Georgia"/>
              </a:rPr>
              <a:t>A minha comida é </a:t>
            </a:r>
            <a:r>
              <a:rPr lang="pt-BR" sz="2400" b="1" dirty="0">
                <a:highlight>
                  <a:srgbClr val="FFFF00"/>
                </a:highlight>
                <a:ea typeface="Calibri"/>
                <a:cs typeface="Georgia"/>
              </a:rPr>
              <a:t>fazer a vontade</a:t>
            </a:r>
            <a:r>
              <a:rPr lang="pt-BR" sz="2400" b="1" dirty="0">
                <a:ea typeface="Calibri"/>
                <a:cs typeface="Georgia"/>
              </a:rPr>
              <a:t> daquele que me enviou, e </a:t>
            </a:r>
            <a:r>
              <a:rPr lang="pt-BR" sz="2400" b="1" dirty="0">
                <a:highlight>
                  <a:srgbClr val="FFFF00"/>
                </a:highlight>
                <a:ea typeface="Calibri"/>
                <a:cs typeface="Georgia"/>
              </a:rPr>
              <a:t>completar a sua obra</a:t>
            </a:r>
            <a:r>
              <a:rPr lang="pt-BR" sz="2400" dirty="0">
                <a:ea typeface="Calibri"/>
                <a:cs typeface="Georgia"/>
              </a:rPr>
              <a:t>. </a:t>
            </a:r>
            <a:endParaRPr lang="pt-BR" sz="2400" dirty="0">
              <a:ea typeface="Calibri"/>
              <a:cs typeface="Times New Roman"/>
            </a:endParaRPr>
          </a:p>
        </p:txBody>
      </p:sp>
      <p:sp>
        <p:nvSpPr>
          <p:cNvPr id="15" name="Rectangle 7"/>
          <p:cNvSpPr/>
          <p:nvPr/>
        </p:nvSpPr>
        <p:spPr>
          <a:xfrm>
            <a:off x="0" y="1623286"/>
            <a:ext cx="9144000" cy="1577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>
                <a:solidFill>
                  <a:schemeClr val="tx1"/>
                </a:solidFill>
              </a:rPr>
              <a:t>Somente a fé centrada em Cristo nos faz priorizar o eterno no lugar do transitório.</a:t>
            </a:r>
            <a:endParaRPr lang="pt-B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86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Minhas imagens\igrej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26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805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>
                <a:solidFill>
                  <a:schemeClr val="tx1"/>
                </a:solidFill>
              </a:rPr>
              <a:t> </a:t>
            </a:r>
            <a:r>
              <a:rPr lang="pt-BR" sz="3000" b="1" dirty="0" smtClean="0">
                <a:solidFill>
                  <a:schemeClr val="tx1"/>
                </a:solidFill>
              </a:rPr>
              <a:t>2 </a:t>
            </a:r>
            <a:r>
              <a:rPr lang="pt-BR" sz="3000" b="1" dirty="0">
                <a:solidFill>
                  <a:schemeClr val="tx1"/>
                </a:solidFill>
              </a:rPr>
              <a:t>– APRENDEM A </a:t>
            </a:r>
            <a:r>
              <a:rPr lang="pt-BR" sz="3000" b="1" dirty="0" smtClean="0">
                <a:solidFill>
                  <a:schemeClr val="tx1"/>
                </a:solidFill>
              </a:rPr>
              <a:t>ENXERGAR O TEMPO CERTO PARA A COLHEITA  </a:t>
            </a:r>
            <a:r>
              <a:rPr lang="pt-BR" sz="3000" b="1" dirty="0">
                <a:solidFill>
                  <a:srgbClr val="FF0000"/>
                </a:solidFill>
              </a:rPr>
              <a:t>(</a:t>
            </a:r>
            <a:r>
              <a:rPr lang="pt-BR" sz="3000" b="1" dirty="0" smtClean="0">
                <a:solidFill>
                  <a:srgbClr val="FF0000"/>
                </a:solidFill>
              </a:rPr>
              <a:t>35)</a:t>
            </a:r>
            <a:endParaRPr lang="pt-BR" sz="31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5657671"/>
            <a:ext cx="91440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400" dirty="0"/>
              <a:t>35  Não dizeis vós: Ainda há quatro meses até que venha a ceifa? Ora, eu vos digo: levantai os vossos olhos, e vede os campos, que já estão brancos para a ceifa.</a:t>
            </a:r>
          </a:p>
        </p:txBody>
      </p:sp>
      <p:sp>
        <p:nvSpPr>
          <p:cNvPr id="15" name="Rectangle 7"/>
          <p:cNvSpPr/>
          <p:nvPr/>
        </p:nvSpPr>
        <p:spPr>
          <a:xfrm>
            <a:off x="-7951" y="1085850"/>
            <a:ext cx="9144000" cy="3352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just">
              <a:spcAft>
                <a:spcPts val="0"/>
              </a:spcAft>
            </a:pPr>
            <a:r>
              <a:rPr lang="pt-BR" sz="2800" b="1" i="1" dirty="0">
                <a:solidFill>
                  <a:srgbClr val="00B050"/>
                </a:solidFill>
                <a:ea typeface="Calibri"/>
                <a:cs typeface="Times New Roman"/>
              </a:rPr>
              <a:t>“Nem todos os crentes precisam ser evangelistas especialmente dotados. O que todos precisam é identificar redes, construir relacionamentos, compartilhar de maneira sensível como Cristo tem operado em sua vida... O resultado é uma colheita espiritual” </a:t>
            </a:r>
            <a:endParaRPr lang="pt-BR" sz="2800" b="1" i="1" dirty="0" smtClean="0">
              <a:solidFill>
                <a:srgbClr val="00B050"/>
              </a:solidFill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</a:pPr>
            <a:endParaRPr lang="pt-BR" sz="2800" b="1" i="1" dirty="0" smtClean="0">
              <a:solidFill>
                <a:srgbClr val="00B050"/>
              </a:solidFill>
              <a:ea typeface="Calibri"/>
              <a:cs typeface="Times New Roman"/>
            </a:endParaRPr>
          </a:p>
          <a:p>
            <a:pPr lvl="1" algn="r">
              <a:spcAft>
                <a:spcPts val="0"/>
              </a:spcAft>
            </a:pPr>
            <a:r>
              <a:rPr lang="pt-BR" sz="2000" b="1" dirty="0" smtClean="0">
                <a:solidFill>
                  <a:schemeClr val="tx1"/>
                </a:solidFill>
                <a:ea typeface="Calibri"/>
                <a:cs typeface="Times New Roman"/>
              </a:rPr>
              <a:t>(</a:t>
            </a:r>
            <a:r>
              <a:rPr lang="pt-BR" sz="2000" b="1" dirty="0">
                <a:solidFill>
                  <a:schemeClr val="tx1"/>
                </a:solidFill>
                <a:ea typeface="Calibri"/>
                <a:cs typeface="Times New Roman"/>
              </a:rPr>
              <a:t>Linus Morris, Uma Igreja de Alto Impacto, p.185)</a:t>
            </a:r>
          </a:p>
        </p:txBody>
      </p:sp>
    </p:spTree>
    <p:extLst>
      <p:ext uri="{BB962C8B-B14F-4D97-AF65-F5344CB8AC3E}">
        <p14:creationId xmlns:p14="http://schemas.microsoft.com/office/powerpoint/2010/main" val="101829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 smtClean="0">
                <a:solidFill>
                  <a:schemeClr val="tx1"/>
                </a:solidFill>
              </a:rPr>
              <a:t>3 – </a:t>
            </a:r>
            <a:r>
              <a:rPr lang="pt-BR" sz="3000" b="1" dirty="0">
                <a:solidFill>
                  <a:schemeClr val="tx1"/>
                </a:solidFill>
              </a:rPr>
              <a:t>APRENDEM </a:t>
            </a:r>
            <a:r>
              <a:rPr lang="pt-BR" sz="3000" b="1" dirty="0" smtClean="0">
                <a:solidFill>
                  <a:schemeClr val="tx1"/>
                </a:solidFill>
              </a:rPr>
              <a:t>A </a:t>
            </a:r>
            <a:r>
              <a:rPr lang="pt-BR" sz="3000" b="1" dirty="0">
                <a:solidFill>
                  <a:schemeClr val="tx1"/>
                </a:solidFill>
              </a:rPr>
              <a:t>DESFRUTAR </a:t>
            </a:r>
            <a:r>
              <a:rPr lang="pt-BR" sz="3000" b="1" dirty="0" smtClean="0">
                <a:solidFill>
                  <a:schemeClr val="tx1"/>
                </a:solidFill>
              </a:rPr>
              <a:t>OS </a:t>
            </a:r>
            <a:r>
              <a:rPr lang="pt-BR" sz="3000" b="1" dirty="0">
                <a:solidFill>
                  <a:schemeClr val="tx1"/>
                </a:solidFill>
              </a:rPr>
              <a:t>EFEITOS PRESENTES DA VIDA ETERNA   </a:t>
            </a:r>
            <a:r>
              <a:rPr lang="pt-BR" sz="3000" b="1" dirty="0">
                <a:solidFill>
                  <a:srgbClr val="FF0000"/>
                </a:solidFill>
              </a:rPr>
              <a:t>(</a:t>
            </a:r>
            <a:r>
              <a:rPr lang="pt-BR" sz="3000" b="1" dirty="0" smtClean="0">
                <a:solidFill>
                  <a:srgbClr val="FF0000"/>
                </a:solidFill>
              </a:rPr>
              <a:t>36)</a:t>
            </a:r>
            <a:endParaRPr lang="pt-BR" sz="31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951" y="4919008"/>
            <a:ext cx="9144000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400" dirty="0"/>
              <a:t>(ARA) Quem ceifa já está recebendo recompensa e ajuntando fruto para a vida eterna; para que o que semeia e o que ceifa juntamente se regozijem. </a:t>
            </a:r>
          </a:p>
          <a:p>
            <a:r>
              <a:rPr lang="pt-BR" sz="2400" dirty="0"/>
              <a:t>(NVI) Aquele que colhe já recebe o seu salário e colhe fruto para a vida eterna, de forma que se alegram juntos o que semeia e o que colhe.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228600" y="1628507"/>
            <a:ext cx="85915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/>
              <a:t>Somente uma fé centrada em Cristo produz discípulos conscientes dos efeitos eternos da salvação sobre aqueles que creem no presente.</a:t>
            </a:r>
          </a:p>
        </p:txBody>
      </p:sp>
    </p:spTree>
    <p:extLst>
      <p:ext uri="{BB962C8B-B14F-4D97-AF65-F5344CB8AC3E}">
        <p14:creationId xmlns:p14="http://schemas.microsoft.com/office/powerpoint/2010/main" val="90547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ytimg.com/vi/U6bDXbS_Z-8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159" y="0"/>
            <a:ext cx="49188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radioesperanca.com/videos/wp-content/uploads/2014/12/missoes-mundiais-2014-a-realid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22515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8940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 smtClean="0">
                <a:solidFill>
                  <a:schemeClr val="tx1"/>
                </a:solidFill>
              </a:rPr>
              <a:t>4 – </a:t>
            </a:r>
            <a:r>
              <a:rPr lang="pt-BR" sz="3000" b="1" dirty="0">
                <a:solidFill>
                  <a:schemeClr val="tx1"/>
                </a:solidFill>
              </a:rPr>
              <a:t>APRENDEM </a:t>
            </a:r>
            <a:r>
              <a:rPr lang="pt-BR" sz="3000" b="1" dirty="0" smtClean="0">
                <a:solidFill>
                  <a:schemeClr val="tx1"/>
                </a:solidFill>
              </a:rPr>
              <a:t>A TRABALHAR EM EQUIPE </a:t>
            </a:r>
            <a:r>
              <a:rPr lang="pt-BR" sz="3000" b="1" dirty="0" smtClean="0">
                <a:solidFill>
                  <a:srgbClr val="FF0000"/>
                </a:solidFill>
              </a:rPr>
              <a:t>(37-38)</a:t>
            </a:r>
            <a:endParaRPr lang="pt-BR" sz="31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097840"/>
            <a:ext cx="9144000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400" dirty="0"/>
              <a:t>37  Porque nisto é verdadeiro o ditado: Um é o que semeia, e outro o que ceifa. </a:t>
            </a:r>
          </a:p>
          <a:p>
            <a:r>
              <a:rPr lang="pt-BR" sz="2400" dirty="0"/>
              <a:t>38  Eu vos enviei a ceifar onde não trabalhaste; outros trabalharam, e vós entrastes no seu trabalho. </a:t>
            </a:r>
          </a:p>
        </p:txBody>
      </p:sp>
      <p:sp>
        <p:nvSpPr>
          <p:cNvPr id="2" name="Retângulo 1"/>
          <p:cNvSpPr/>
          <p:nvPr/>
        </p:nvSpPr>
        <p:spPr>
          <a:xfrm>
            <a:off x="-7951" y="1127347"/>
            <a:ext cx="9144000" cy="3539430"/>
          </a:xfrm>
          <a:prstGeom prst="rect">
            <a:avLst/>
          </a:prstGeom>
          <a:solidFill>
            <a:srgbClr val="FFF4D5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lvl="0"/>
            <a:r>
              <a:rPr lang="pt-BR" sz="3200" b="1" u="sng" dirty="0"/>
              <a:t>1Co 3:6-9</a:t>
            </a:r>
            <a:r>
              <a:rPr lang="pt-BR" sz="3200" b="1" dirty="0"/>
              <a:t> </a:t>
            </a:r>
            <a:r>
              <a:rPr lang="pt-BR" sz="3200" dirty="0"/>
              <a:t>– </a:t>
            </a:r>
            <a:r>
              <a:rPr lang="pt-BR" sz="3200" i="1" dirty="0"/>
              <a:t>“Eu plantei; Apolo regou; mas Deus </a:t>
            </a:r>
            <a:r>
              <a:rPr lang="pt-BR" sz="3200" i="1" dirty="0" smtClean="0"/>
              <a:t>  deu </a:t>
            </a:r>
            <a:r>
              <a:rPr lang="pt-BR" sz="3200" i="1" dirty="0"/>
              <a:t>o crescimento. </a:t>
            </a:r>
            <a:r>
              <a:rPr lang="pt-BR" sz="3200" i="1" baseline="30000" dirty="0"/>
              <a:t>7</a:t>
            </a:r>
            <a:r>
              <a:rPr lang="pt-BR" sz="3200" i="1" dirty="0"/>
              <a:t> De modo que, nem o que planta é alguma coisa, nem o que rega, mas Deus, </a:t>
            </a:r>
            <a:r>
              <a:rPr lang="pt-BR" sz="3200" i="1" dirty="0" smtClean="0"/>
              <a:t>   que </a:t>
            </a:r>
            <a:r>
              <a:rPr lang="pt-BR" sz="3200" i="1" dirty="0"/>
              <a:t>dá o crescimento. </a:t>
            </a:r>
            <a:r>
              <a:rPr lang="pt-BR" sz="3200" i="1" baseline="30000" dirty="0"/>
              <a:t>8</a:t>
            </a:r>
            <a:r>
              <a:rPr lang="pt-BR" sz="3200" i="1" dirty="0"/>
              <a:t> Ora, uma só coisa é o que planta e o que rega; e cada um receberá o seu galardão segundo o seu trabalho. </a:t>
            </a:r>
            <a:r>
              <a:rPr lang="pt-BR" sz="3200" i="1" baseline="30000" dirty="0"/>
              <a:t>9</a:t>
            </a:r>
            <a:r>
              <a:rPr lang="pt-BR" sz="3200" i="1" dirty="0"/>
              <a:t> Porque nós somos cooperadores </a:t>
            </a:r>
            <a:r>
              <a:rPr lang="pt-BR" sz="3200" i="1" dirty="0" smtClean="0"/>
              <a:t>    de </a:t>
            </a:r>
            <a:r>
              <a:rPr lang="pt-BR" sz="3200" i="1" dirty="0"/>
              <a:t>Deus; vós sois lavoura de Deus e edifício de Deus.”</a:t>
            </a:r>
            <a:endParaRPr lang="pt-BR" sz="3200" dirty="0"/>
          </a:p>
        </p:txBody>
      </p:sp>
      <p:sp>
        <p:nvSpPr>
          <p:cNvPr id="6" name="Retângulo 5"/>
          <p:cNvSpPr/>
          <p:nvPr/>
        </p:nvSpPr>
        <p:spPr>
          <a:xfrm>
            <a:off x="6152507" y="1127347"/>
            <a:ext cx="1888659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3200" i="1" dirty="0">
                <a:solidFill>
                  <a:prstClr val="black"/>
                </a:solidFill>
              </a:rPr>
              <a:t>mas Deus 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5172144" y="2098612"/>
            <a:ext cx="1888659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sz="3200" i="1" dirty="0">
                <a:solidFill>
                  <a:prstClr val="black"/>
                </a:solidFill>
              </a:rPr>
              <a:t>mas Deus 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4018134" y="3600637"/>
            <a:ext cx="4377930" cy="584775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pt-BR" sz="3200" i="1" dirty="0">
                <a:solidFill>
                  <a:prstClr val="black"/>
                </a:solidFill>
              </a:rPr>
              <a:t>nós somos cooperadores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177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2" grpId="0" animBg="1"/>
      <p:bldP spid="6" grpId="0" animBg="1"/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577669"/>
            <a:ext cx="9097537" cy="487825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60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</a:rPr>
              <a:t>Fé centrada em Cristo </a:t>
            </a:r>
            <a:r>
              <a:rPr lang="pt-BR" sz="660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</a:rPr>
              <a:t>produz </a:t>
            </a:r>
            <a:r>
              <a:rPr lang="pt-BR" sz="660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</a:rPr>
              <a:t>discípulos envolvidos numa semeadura frutífera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021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25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643" y="889906"/>
            <a:ext cx="87357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 </a:t>
            </a:r>
            <a:r>
              <a:rPr lang="pt-BR" sz="36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QUE SERÁ QUE ACONTECEU COM O CRISTIANISMO DINÂMICO, ENSINADO POR JESUS PARA SEUS DISCÍPULOS, QUE SE ESPALHOU POR TODO O MUNDO?</a:t>
            </a:r>
          </a:p>
        </p:txBody>
      </p:sp>
    </p:spTree>
    <p:extLst>
      <p:ext uri="{BB962C8B-B14F-4D97-AF65-F5344CB8AC3E}">
        <p14:creationId xmlns:p14="http://schemas.microsoft.com/office/powerpoint/2010/main" val="94858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25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Picture 2" descr="http://www.sociedadeamigopet.com.br/image/folha_caderno_be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8145"/>
            <a:ext cx="9144000" cy="528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1241771" y="1391647"/>
            <a:ext cx="31694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pt-BR" sz="3200" dirty="0" smtClean="0">
                <a:ea typeface="Calibri"/>
                <a:cs typeface="Times New Roman"/>
              </a:rPr>
              <a:t>Cristãos Nominais</a:t>
            </a:r>
            <a:endParaRPr lang="pt-BR" sz="3200" dirty="0">
              <a:ea typeface="Calibri"/>
              <a:cs typeface="Times New Roman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241771" y="2094643"/>
            <a:ext cx="74205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dirty="0">
                <a:solidFill>
                  <a:srgbClr val="0070C0"/>
                </a:solidFill>
              </a:rPr>
              <a:t>Um “cristão nominal” é aquele que mantém um relacionamento formal com a igreja, mas não é perceptivelmente afetado pelo Evangelho.</a:t>
            </a:r>
          </a:p>
        </p:txBody>
      </p:sp>
    </p:spTree>
    <p:extLst>
      <p:ext uri="{BB962C8B-B14F-4D97-AF65-F5344CB8AC3E}">
        <p14:creationId xmlns:p14="http://schemas.microsoft.com/office/powerpoint/2010/main" val="35070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25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Picture 2" descr="http://www.sociedadeamigopet.com.br/image/folha_caderno_be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8145"/>
            <a:ext cx="9144000" cy="528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1241771" y="1391647"/>
            <a:ext cx="31694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pt-BR" sz="3200" dirty="0" smtClean="0">
                <a:ea typeface="Calibri"/>
                <a:cs typeface="Times New Roman"/>
              </a:rPr>
              <a:t>Cristãos Nominais</a:t>
            </a:r>
            <a:endParaRPr lang="pt-BR" sz="3200" dirty="0">
              <a:ea typeface="Calibri"/>
              <a:cs typeface="Times New Roman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241771" y="2170843"/>
            <a:ext cx="74205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000" dirty="0">
                <a:solidFill>
                  <a:srgbClr val="0070C0"/>
                </a:solidFill>
              </a:rPr>
              <a:t>Cristãos nominais – consciente ou inconscientemente – ignoram ou racionalizam os princípios e imperativos bíblicos. Eles são deficientes no conhecimento da Bíblia, na fé e na prática devocional e deixam de colocar seu relacionamento com Cristo em prática no dia a dia. (</a:t>
            </a:r>
            <a:r>
              <a:rPr lang="pt-BR" sz="3000" dirty="0" err="1">
                <a:solidFill>
                  <a:srgbClr val="0070C0"/>
                </a:solidFill>
              </a:rPr>
              <a:t>L.Morris</a:t>
            </a:r>
            <a:r>
              <a:rPr lang="pt-BR" sz="3000" dirty="0">
                <a:solidFill>
                  <a:srgbClr val="0070C0"/>
                </a:solidFill>
              </a:rPr>
              <a:t>, p. 44)</a:t>
            </a:r>
          </a:p>
        </p:txBody>
      </p:sp>
    </p:spTree>
    <p:extLst>
      <p:ext uri="{BB962C8B-B14F-4D97-AF65-F5344CB8AC3E}">
        <p14:creationId xmlns:p14="http://schemas.microsoft.com/office/powerpoint/2010/main" val="15604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25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71448" y="707905"/>
            <a:ext cx="8782051" cy="54476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ORAÇÃO:</a:t>
            </a:r>
          </a:p>
          <a:p>
            <a:r>
              <a:rPr lang="pt-BR" sz="4000" dirty="0" smtClean="0">
                <a:latin typeface="Berylium" panose="02000000000000000000" pitchFamily="2" charset="0"/>
                <a:cs typeface="Arial" panose="020B0604020202020204" pitchFamily="34" charset="0"/>
              </a:rPr>
              <a:t> </a:t>
            </a:r>
            <a:r>
              <a:rPr lang="pt-BR" sz="4000" dirty="0" smtClean="0">
                <a:solidFill>
                  <a:schemeClr val="accent5">
                    <a:lumMod val="75000"/>
                  </a:schemeClr>
                </a:solidFill>
                <a:latin typeface="Berylium" panose="02000000000000000000" pitchFamily="2" charset="0"/>
                <a:cs typeface="Arial" panose="020B0604020202020204" pitchFamily="34" charset="0"/>
              </a:rPr>
              <a:t>Nosso </a:t>
            </a:r>
            <a:r>
              <a:rPr lang="pt-BR" sz="4000" dirty="0">
                <a:solidFill>
                  <a:schemeClr val="accent5">
                    <a:lumMod val="75000"/>
                  </a:schemeClr>
                </a:solidFill>
                <a:latin typeface="Berylium" panose="02000000000000000000" pitchFamily="2" charset="0"/>
                <a:cs typeface="Arial" panose="020B0604020202020204" pitchFamily="34" charset="0"/>
              </a:rPr>
              <a:t>S</a:t>
            </a:r>
            <a:r>
              <a:rPr lang="pt-BR" sz="4000" dirty="0" smtClean="0">
                <a:solidFill>
                  <a:schemeClr val="accent5">
                    <a:lumMod val="75000"/>
                  </a:schemeClr>
                </a:solidFill>
                <a:latin typeface="Berylium" panose="02000000000000000000" pitchFamily="2" charset="0"/>
                <a:cs typeface="Arial" panose="020B0604020202020204" pitchFamily="34" charset="0"/>
              </a:rPr>
              <a:t>enhor Jesus Cristo esteja no centro da vida de nossa igreja; </a:t>
            </a:r>
          </a:p>
          <a:p>
            <a:r>
              <a:rPr lang="pt-BR" sz="4000" dirty="0" smtClean="0">
                <a:solidFill>
                  <a:srgbClr val="0070C0"/>
                </a:solidFill>
                <a:latin typeface="Berylium" panose="02000000000000000000" pitchFamily="2" charset="0"/>
                <a:cs typeface="Arial" panose="020B0604020202020204" pitchFamily="34" charset="0"/>
              </a:rPr>
              <a:t>a Palavra de Deus seja nosso único alicerce, </a:t>
            </a:r>
          </a:p>
          <a:p>
            <a:r>
              <a:rPr lang="pt-BR" sz="4000" dirty="0" smtClean="0">
                <a:solidFill>
                  <a:srgbClr val="00B0F0"/>
                </a:solidFill>
                <a:latin typeface="Berylium" panose="02000000000000000000" pitchFamily="2" charset="0"/>
                <a:cs typeface="Arial" panose="020B0604020202020204" pitchFamily="34" charset="0"/>
              </a:rPr>
              <a:t>e o Espírito Santo seja nosso agente de mudança e desenvolvimento, </a:t>
            </a:r>
          </a:p>
          <a:p>
            <a:r>
              <a:rPr lang="pt-BR" sz="4000" dirty="0" smtClean="0">
                <a:solidFill>
                  <a:srgbClr val="FF0000"/>
                </a:solidFill>
                <a:latin typeface="Berylium" panose="02000000000000000000" pitchFamily="2" charset="0"/>
                <a:cs typeface="Arial" panose="020B0604020202020204" pitchFamily="34" charset="0"/>
              </a:rPr>
              <a:t>de modo que nos facilite alcançar esta comunidade e outras com </a:t>
            </a:r>
            <a:r>
              <a:rPr lang="pt-BR" sz="4000" smtClean="0">
                <a:solidFill>
                  <a:srgbClr val="FF0000"/>
                </a:solidFill>
                <a:latin typeface="Berylium" panose="02000000000000000000" pitchFamily="2" charset="0"/>
                <a:cs typeface="Arial" panose="020B0604020202020204" pitchFamily="34" charset="0"/>
              </a:rPr>
              <a:t>o </a:t>
            </a:r>
            <a:r>
              <a:rPr lang="pt-BR" sz="4000" smtClean="0">
                <a:solidFill>
                  <a:srgbClr val="FF0000"/>
                </a:solidFill>
                <a:latin typeface="Berylium" panose="02000000000000000000" pitchFamily="2" charset="0"/>
                <a:cs typeface="Arial" panose="020B0604020202020204" pitchFamily="34" charset="0"/>
              </a:rPr>
              <a:t>Evangelho </a:t>
            </a:r>
            <a:endParaRPr lang="pt-BR" sz="4000" dirty="0">
              <a:solidFill>
                <a:srgbClr val="FF0000"/>
              </a:solidFill>
              <a:latin typeface="Berylium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57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4983</TotalTime>
  <Words>793</Words>
  <Application>Microsoft Office PowerPoint</Application>
  <PresentationFormat>Apresentação na tela (4:3)</PresentationFormat>
  <Paragraphs>66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395</cp:revision>
  <dcterms:created xsi:type="dcterms:W3CDTF">2015-02-28T18:51:08Z</dcterms:created>
  <dcterms:modified xsi:type="dcterms:W3CDTF">2015-09-04T17:53:35Z</dcterms:modified>
</cp:coreProperties>
</file>